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1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92" r:id="rId19"/>
    <p:sldId id="269" r:id="rId20"/>
    <p:sldId id="270" r:id="rId21"/>
    <p:sldId id="271" r:id="rId22"/>
    <p:sldId id="272" r:id="rId23"/>
    <p:sldId id="273" r:id="rId24"/>
    <p:sldId id="293" r:id="rId25"/>
    <p:sldId id="274" r:id="rId26"/>
    <p:sldId id="296" r:id="rId27"/>
    <p:sldId id="295" r:id="rId28"/>
    <p:sldId id="297" r:id="rId29"/>
    <p:sldId id="303" r:id="rId30"/>
    <p:sldId id="298" r:id="rId31"/>
    <p:sldId id="299" r:id="rId32"/>
    <p:sldId id="300" r:id="rId33"/>
    <p:sldId id="301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90" r:id="rId5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303937-668E-4C6A-BAF3-B79794F409CF}" v="2" dt="2022-02-23T04:31:53.097"/>
    <p1510:client id="{491771CB-B77E-4259-B130-3FE003AE4A54}" v="16" dt="2022-03-01T00:08:09.472"/>
    <p1510:client id="{874906E4-FF0D-4E7D-909E-C51E79639731}" v="2" dt="2022-02-23T11:24:52.4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BRUNO VARJAO DE MORAIS" userId="S::gabriel.morais13@fatec.sp.gov.br::ea642339-0b28-445e-b634-539f834082c1" providerId="AD" clId="Web-{33303937-668E-4C6A-BAF3-B79794F409CF}"/>
    <pc:docChg chg="addSld delSld">
      <pc:chgData name="GABRIEL BRUNO VARJAO DE MORAIS" userId="S::gabriel.morais13@fatec.sp.gov.br::ea642339-0b28-445e-b634-539f834082c1" providerId="AD" clId="Web-{33303937-668E-4C6A-BAF3-B79794F409CF}" dt="2022-02-23T04:31:53.066" v="1"/>
      <pc:docMkLst>
        <pc:docMk/>
      </pc:docMkLst>
      <pc:sldChg chg="add del">
        <pc:chgData name="GABRIEL BRUNO VARJAO DE MORAIS" userId="S::gabriel.morais13@fatec.sp.gov.br::ea642339-0b28-445e-b634-539f834082c1" providerId="AD" clId="Web-{33303937-668E-4C6A-BAF3-B79794F409CF}" dt="2022-02-23T04:31:53.066" v="1"/>
        <pc:sldMkLst>
          <pc:docMk/>
          <pc:sldMk cId="3808695544" sldId="270"/>
        </pc:sldMkLst>
      </pc:sldChg>
    </pc:docChg>
  </pc:docChgLst>
  <pc:docChgLst>
    <pc:chgData name="BHENDON SOARES DE CARVALHO" userId="S::bhendon.carvalho@fatec.sp.gov.br::2c33d0f8-001e-49c5-a973-bffda8b1c89b" providerId="AD" clId="Web-{491771CB-B77E-4259-B130-3FE003AE4A54}"/>
    <pc:docChg chg="modSld">
      <pc:chgData name="BHENDON SOARES DE CARVALHO" userId="S::bhendon.carvalho@fatec.sp.gov.br::2c33d0f8-001e-49c5-a973-bffda8b1c89b" providerId="AD" clId="Web-{491771CB-B77E-4259-B130-3FE003AE4A54}" dt="2022-03-01T00:08:09.472" v="7" actId="20577"/>
      <pc:docMkLst>
        <pc:docMk/>
      </pc:docMkLst>
      <pc:sldChg chg="modSp">
        <pc:chgData name="BHENDON SOARES DE CARVALHO" userId="S::bhendon.carvalho@fatec.sp.gov.br::2c33d0f8-001e-49c5-a973-bffda8b1c89b" providerId="AD" clId="Web-{491771CB-B77E-4259-B130-3FE003AE4A54}" dt="2022-03-01T00:08:09.472" v="7" actId="20577"/>
        <pc:sldMkLst>
          <pc:docMk/>
          <pc:sldMk cId="703490390" sldId="275"/>
        </pc:sldMkLst>
        <pc:spChg chg="mod">
          <ac:chgData name="BHENDON SOARES DE CARVALHO" userId="S::bhendon.carvalho@fatec.sp.gov.br::2c33d0f8-001e-49c5-a973-bffda8b1c89b" providerId="AD" clId="Web-{491771CB-B77E-4259-B130-3FE003AE4A54}" dt="2022-03-01T00:08:09.472" v="7" actId="20577"/>
          <ac:spMkLst>
            <pc:docMk/>
            <pc:sldMk cId="703490390" sldId="275"/>
            <ac:spMk id="2" creationId="{D50D6479-EF87-493A-B1B9-2135FB9E0346}"/>
          </ac:spMkLst>
        </pc:spChg>
      </pc:sldChg>
    </pc:docChg>
  </pc:docChgLst>
  <pc:docChgLst>
    <pc:chgData name="MARCELO DOS SANTOS FORTUNA" userId="S::marcelo.fortuna@fatec.sp.gov.br::7ab0e4f8-ce71-4a87-a091-9af8ea35f9c8" providerId="AD" clId="Web-{874906E4-FF0D-4E7D-909E-C51E79639731}"/>
    <pc:docChg chg="modSld">
      <pc:chgData name="MARCELO DOS SANTOS FORTUNA" userId="S::marcelo.fortuna@fatec.sp.gov.br::7ab0e4f8-ce71-4a87-a091-9af8ea35f9c8" providerId="AD" clId="Web-{874906E4-FF0D-4E7D-909E-C51E79639731}" dt="2022-02-23T11:24:52.423" v="1" actId="1076"/>
      <pc:docMkLst>
        <pc:docMk/>
      </pc:docMkLst>
      <pc:sldChg chg="modSp">
        <pc:chgData name="MARCELO DOS SANTOS FORTUNA" userId="S::marcelo.fortuna@fatec.sp.gov.br::7ab0e4f8-ce71-4a87-a091-9af8ea35f9c8" providerId="AD" clId="Web-{874906E4-FF0D-4E7D-909E-C51E79639731}" dt="2022-02-23T11:24:52.423" v="1" actId="1076"/>
        <pc:sldMkLst>
          <pc:docMk/>
          <pc:sldMk cId="2571369861" sldId="299"/>
        </pc:sldMkLst>
        <pc:spChg chg="mod">
          <ac:chgData name="MARCELO DOS SANTOS FORTUNA" userId="S::marcelo.fortuna@fatec.sp.gov.br::7ab0e4f8-ce71-4a87-a091-9af8ea35f9c8" providerId="AD" clId="Web-{874906E4-FF0D-4E7D-909E-C51E79639731}" dt="2022-02-23T11:24:52.423" v="1" actId="1076"/>
          <ac:spMkLst>
            <pc:docMk/>
            <pc:sldMk cId="2571369861" sldId="299"/>
            <ac:spMk id="2" creationId="{A1328E55-72A1-FD41-A082-2500CB4ECD5D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3D470D-DF35-469B-89CB-B6F6202F2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98301C-0FC2-4FBF-A6B6-83D904CF0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0CBAFB-77CA-4BD7-93F5-AE758688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E6ED56-8E22-458E-9866-46D9FAC18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1D3B25-B315-4D15-9F43-7BBBC557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53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4B0FB1-B4C5-45FA-9D4D-8F2C92D3F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6689D6-229F-42B5-8295-B8420E3A1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27BF95-5269-4A0C-A6D8-E97BA0E73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F5284B-53BB-4EBE-BF0B-31E75825D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332AF6-DDCC-4550-92BC-4B0032AA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85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EF1AC00-6CD0-4075-87EA-C33DC5318D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68F8251-1642-4EA0-A1BA-AACFB1DD6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D79220-A9F4-4BB7-8CB3-62B35C2C6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7C2FE-AAF2-4F9D-94D1-6800654B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D3F8FB-E99F-4D9D-BED3-FE359878E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026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98EE9-7DC5-4988-83D4-28B833A68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F71D99-4FA6-451F-B50C-034D128BF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EBE9EC-8F56-4E9E-BD83-2687638B8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51D214-686D-4BDE-AD4B-3AC1408E0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52F5F7-1D66-4863-A3CE-328F7EB3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827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312F3-DE1D-4EAB-9F13-759314A90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04318BF-3BE9-4061-B6CC-A55AAD797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9627FE-C072-4472-B81F-7A19581B0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0EDF69F-9ACB-407A-8463-E22D941AB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253CC6-DC4C-4692-BBF4-4161CE47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221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DCD57-B2A5-40DF-89B6-3450A590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D2CDE3-687D-4288-A9A9-6A1DF8E3E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D223EE-17F9-4D3B-BF93-72FCB0EFE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A0A6226-1D16-48D2-82BE-280A2AA3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A4DF92F-E44B-4CC3-8A3B-93ECE5F65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F80FE2-86C7-4BEB-9CB2-C04654315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4358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97684-09EF-4B8A-940E-890946A3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2662C0-CEA3-436C-A58A-FEB0116E4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CD0DD3-057D-4378-96D9-C09CA7253C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02EA467-D4C0-41AB-9E27-18B662A174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83193EE-4E34-4CDC-B13A-D220C9C36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F4EFA72-1777-4712-9806-6ED2C70A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C86D74A-1014-49D8-B897-3229050DC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BA98AF0-BADF-46A1-A34F-0AA91C3AD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786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D59FCB-7095-4579-BEC0-A8D36A118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2EAC69F-2F4F-4078-AB01-9D757D66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2EDFFF-ECB8-4206-B5DC-3D5F5F15B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9AA3E76-37E8-4C14-A5B4-52EA1A097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580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8BEBF85-C26C-4C19-AA10-8DD2EF61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386630C-C800-48FB-9014-5AD21310C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E605823-2EB2-41F0-847E-6B5536A3C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8276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B96DB-CF16-4A4A-A5F7-BCA13D15F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07EF4D-A7C7-47AD-AA48-3EA9F43A5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B865FB-0C49-4AF0-8A3C-864365683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5BFD8B8-46A0-46C4-B239-EFBFFFCD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3F66E6-4375-485A-8750-58444EB9D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7ED264F-FDDE-4F5B-9EB3-C7E37738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71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51278-531D-4B44-8385-2110912E7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E5DFF8-A9BE-4ABA-8BB7-02F72B6A0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D20AB4-33C7-4A27-A617-F34D43EC4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EB903E3-E8E1-43AB-864C-B25213BB7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47E2292-E42F-49E4-ADA5-73202D2CF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1F55E4-8B62-4629-B3AA-760CE9A7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3261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200F547-8D8A-4F62-A0BB-317C5139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BCB4A4C-417B-4C90-A80E-633BB43F9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C13E7D-45C5-49DE-81D7-1F8DF03D4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CC04B-7950-490A-9BFC-442AD2AACA64}" type="datetimeFigureOut">
              <a:rPr lang="pt-BR" smtClean="0"/>
              <a:t>28/02/2022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F6AEAD-0AFA-4D5A-9A34-883218E38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A57CBE-85A5-41BC-8F58-04B51E381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581C9-7C4E-441C-9186-E868448F4C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595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olograma 3D do iPad">
            <a:extLst>
              <a:ext uri="{FF2B5EF4-FFF2-40B4-BE49-F238E27FC236}">
                <a16:creationId xmlns:a16="http://schemas.microsoft.com/office/drawing/2014/main" id="{E65FE11B-2DA9-47DE-BD9F-C42F36E9D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25" b="8106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 b="1">
                <a:solidFill>
                  <a:srgbClr val="FFFFFF"/>
                </a:solidFill>
              </a:rPr>
              <a:t>Tecnologia em Análise e Desenvolvimento de Sistemas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b="1">
                <a:solidFill>
                  <a:srgbClr val="FFFFFF"/>
                </a:solidFill>
              </a:rPr>
              <a:t>COMUNICAÇÃO E EXPRESSÃO</a:t>
            </a:r>
          </a:p>
          <a:p>
            <a:endParaRPr lang="pt-BR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07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3579ECD-6578-4305-B5E9-DF081E265D35}"/>
              </a:ext>
            </a:extLst>
          </p:cNvPr>
          <p:cNvSpPr/>
          <p:nvPr/>
        </p:nvSpPr>
        <p:spPr>
          <a:xfrm>
            <a:off x="0" y="1"/>
            <a:ext cx="12192000" cy="2955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Reescrever o trecho ou texto, com base no essencial  selecionado.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Vamos ao exemplo.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652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7A8A67E-FCBF-4E4F-BE11-7D05B7240A82}"/>
              </a:ext>
            </a:extLst>
          </p:cNvPr>
          <p:cNvSpPr/>
          <p:nvPr/>
        </p:nvSpPr>
        <p:spPr>
          <a:xfrm>
            <a:off x="0" y="0"/>
            <a:ext cx="12192000" cy="7109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/>
              <a:t>	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Crise e oportunidade 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são representadas pelos mesmos ideogramas chineses, como se ouve muito em palestras inspiradoras para empresários. Segundo a velha sabedoria chinesa, o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azar de uns pode ser a sorte de outros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 o que, para uns, é desastre, para outros, é bênção. </a:t>
            </a:r>
          </a:p>
          <a:p>
            <a:pPr algn="just"/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	Quando querem dar uma ideia da crise econômica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 Alemanha durante a república de Weimar</a:t>
            </a:r>
            <a:r>
              <a:rPr lang="pt-BR" sz="24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 sempre recorrem à mesma imagem: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hiperinflação era tamanha que, para se comprar um pão na padaria, era preciso levar marcos num carrinho de mão. O valor de tudo era medido em carrinhos de mão</a:t>
            </a:r>
            <a:r>
              <a:rPr lang="pt-BR" sz="24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cheios de marcos, e eram necessários cada vez mais carrinhos de mão para carregar os marcos cada vez mais desvalorizados. É possível imaginar os carrinhos de mão engarrafando o trânsito nas ruas de Berlim. E todos se queixando da situação, dizendo que aquilo não podia continuar, que era preciso um governo forte para acabar com aquilo, que assim não dava mais, etc. </a:t>
            </a:r>
          </a:p>
          <a:p>
            <a:pPr algn="just"/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	Todos, menos o Kurt.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Kurt estava feliz. Enquanto à sua volta os outros perdiam dinheiro e se lamentavam</a:t>
            </a:r>
            <a:r>
              <a:rPr lang="pt-BR" sz="24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Kurt prosperava e exultava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. Sua pequena indústria crescera e não parava de crescer. Em vez de desempregar, Kurt empregava. E enriquecia em meio à crise. Como aquilo era possível? </a:t>
            </a:r>
          </a:p>
          <a:p>
            <a:pPr algn="just"/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Kurt, claro, tinha a única fábrica de carrinhos de mão da Alemanha</a:t>
            </a:r>
            <a:r>
              <a:rPr lang="pt-BR" sz="24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pt-BR" sz="1200">
                <a:latin typeface="Arial" panose="020B0604020202020204" pitchFamily="34" charset="0"/>
                <a:cs typeface="Arial" panose="020B0604020202020204" pitchFamily="34" charset="0"/>
              </a:rPr>
              <a:t>Luís Fernando Veríssimo, Crise e consequência. Bom Dia, 19/4/2009. Texto adaptado.</a:t>
            </a:r>
          </a:p>
        </p:txBody>
      </p:sp>
    </p:spTree>
    <p:extLst>
      <p:ext uri="{BB962C8B-B14F-4D97-AF65-F5344CB8AC3E}">
        <p14:creationId xmlns:p14="http://schemas.microsoft.com/office/powerpoint/2010/main" val="304296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DD7592-9F84-4E15-92E3-3204D3ABD9F5}"/>
              </a:ext>
            </a:extLst>
          </p:cNvPr>
          <p:cNvSpPr/>
          <p:nvPr/>
        </p:nvSpPr>
        <p:spPr>
          <a:xfrm>
            <a:off x="0" y="0"/>
            <a:ext cx="12192000" cy="4433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Os trechos em negrito são o resultado da operação “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limpeza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” – as informações essenciais estão destacadas. Para completar o ciclo, a próxima operação da estratégia é reescrever, isto é, produzir o resumo.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E ele nasce facilmente: </a:t>
            </a:r>
          </a:p>
        </p:txBody>
      </p:sp>
    </p:spTree>
    <p:extLst>
      <p:ext uri="{BB962C8B-B14F-4D97-AF65-F5344CB8AC3E}">
        <p14:creationId xmlns:p14="http://schemas.microsoft.com/office/powerpoint/2010/main" val="50581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2BD717E-D7E4-4E29-A7E1-FB9D81CC9A85}"/>
              </a:ext>
            </a:extLst>
          </p:cNvPr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 i="1">
                <a:latin typeface="Arial" panose="020B0604020202020204" pitchFamily="34" charset="0"/>
                <a:cs typeface="Arial" panose="020B0604020202020204" pitchFamily="34" charset="0"/>
              </a:rPr>
              <a:t>Crise e oportunidade andam juntas, pois aquilo que é prejudicial a uns pode beneficiar outros. Exemplo disso ocorreu na Alemanha durante a República de Weimar, num período em que a inflação altíssima fazia as pessoas transportarem o dinheiro até à padaria em carrinhos de mão; mas nessa crise, um comerciante prosperou: o fabricante dos carrinhos. 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08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D27F9FC-63FE-402A-A22C-9E3E2489FF04}"/>
              </a:ext>
            </a:extLst>
          </p:cNvPr>
          <p:cNvSpPr/>
          <p:nvPr/>
        </p:nvSpPr>
        <p:spPr>
          <a:xfrm>
            <a:off x="0" y="0"/>
            <a:ext cx="12192000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Podemos notar claramente que, nesse resumo, o essencial do texto foi mantido e as informações secundárias foram descartadas. 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Vamos observar, agora, o resumo de um texto da área de gestão.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36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-1"/>
            <a:ext cx="12192000" cy="66941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Milhares de pessoas dentro do universo empresarial estão insatisfeitas com a sua situação. Ou ganham pouco ou estão desajustadas no ambiente de trabalho, têm atritos com chefes ou mesmo frustram-se ante as remotas possibilidades de crescimento profissional. Abate-se sobre elas uma terrível frustração, que vai corroendo seu ânimo e exaurindo suas energias. Que fazer? Deixar que o processo de obsolescência acabe por mergulhar a pessoa em uma depressão profunda, tomar uma grande decisão e mudar completamente de rumo ou encontrar meios e formas que, integradamente, possam tirar a pessoa do estado letárgico em que se encontra? Pessoalmente, sou favorável à última alternativa. É arriscado mudar radicalmente de posição, aconselhando-se o bom senso de se procurar via mais lógica de medidas que venham soerguer paulatinamente a pessoa. </a:t>
            </a:r>
          </a:p>
          <a:p>
            <a:pPr algn="just"/>
            <a:endParaRPr lang="pt-BR" sz="28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900" b="1">
                <a:latin typeface="Arial" panose="020B0604020202020204" pitchFamily="34" charset="0"/>
                <a:cs typeface="Arial" panose="020B0604020202020204" pitchFamily="34" charset="0"/>
              </a:rPr>
              <a:t>TORQUATO, Gaudêncio. O marketing do profissional. In: _____. Cultura, poder, comunicação e imagem – fundamentos da nova empresa. São Paulo: Pioneira, 2003. p. 91.</a:t>
            </a:r>
          </a:p>
        </p:txBody>
      </p:sp>
    </p:spTree>
    <p:extLst>
      <p:ext uri="{BB962C8B-B14F-4D97-AF65-F5344CB8AC3E}">
        <p14:creationId xmlns:p14="http://schemas.microsoft.com/office/powerpoint/2010/main" val="4204200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4C072A2-B1F1-40ED-84AC-71D4868B5F36}"/>
              </a:ext>
            </a:extLst>
          </p:cNvPr>
          <p:cNvSpPr/>
          <p:nvPr/>
        </p:nvSpPr>
        <p:spPr>
          <a:xfrm>
            <a:off x="0" y="0"/>
            <a:ext cx="12192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Milhares de pessoas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dentro do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universo empresarial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estão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insatisfeitas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 com a sua situação. Ou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ganham pouco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ou estão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desajustadas no ambiente de trabalho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, têm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atritos com chefes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ou mesmo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frustram-se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 ante as remotas possibilidades de crescimento profissional. Abate-se sobre elas uma terrível frustração, que vai corroendo seu ânimo e exaurindo suas energias.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 fazer? Deixar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que o processo de obsolescência acabe por mergulhar a pessoa em uma depressão profunda, tomar uma grande decisão e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mudar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 completamente de rumo ou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meios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e formas que, integradamente, possam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tirar a pessoa do estado letárgico 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em que se encontra? Pessoalmente,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 favorável à última alternativa</a:t>
            </a:r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. É arriscado mudar radicalmente de posição, aconselhando-se o bom senso de se procurar via mais lógica de medidas que venham </a:t>
            </a:r>
            <a:r>
              <a:rPr lang="pt-BR" sz="2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soerguer paulatinamente a pessoa. 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200" b="1">
                <a:latin typeface="Arial" panose="020B0604020202020204" pitchFamily="34" charset="0"/>
                <a:cs typeface="Arial" panose="020B0604020202020204" pitchFamily="34" charset="0"/>
              </a:rPr>
              <a:t>TORQUATO, Gaudêncio. O marketing do profissional. In: _____. Cultura, poder, comunicação e imagem – fundamentos da nova empresa. São Paulo: Pioneira, 2003. p. 91.</a:t>
            </a:r>
          </a:p>
        </p:txBody>
      </p:sp>
    </p:spTree>
    <p:extLst>
      <p:ext uri="{BB962C8B-B14F-4D97-AF65-F5344CB8AC3E}">
        <p14:creationId xmlns:p14="http://schemas.microsoft.com/office/powerpoint/2010/main" val="4069368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626D2D-8C89-4FA8-8B64-E803BD04FC61}"/>
              </a:ext>
            </a:extLst>
          </p:cNvPr>
          <p:cNvSpPr/>
          <p:nvPr/>
        </p:nvSpPr>
        <p:spPr>
          <a:xfrm>
            <a:off x="0" y="0"/>
            <a:ext cx="12192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Os trechos sublinhados indicam o essencial, que se resume a: </a:t>
            </a:r>
          </a:p>
          <a:p>
            <a:pPr algn="just"/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Há, no meio empresarial, pessoas insatisfeitas, por causa de sua remuneração, desajustamento, atritos com seus superiores ou falta de perspectiva de ascensão profissional. Diante disso, entre deixar essas pessoas se deprimirem, levá-las a mudar completamente de rumo e encontrar meios de fazê-las reerguer-se: o autor indica sua preferência pela terceira opção. </a:t>
            </a:r>
          </a:p>
        </p:txBody>
      </p:sp>
    </p:spTree>
    <p:extLst>
      <p:ext uri="{BB962C8B-B14F-4D97-AF65-F5344CB8AC3E}">
        <p14:creationId xmlns:p14="http://schemas.microsoft.com/office/powerpoint/2010/main" val="3808695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FF7B3A9-8FE8-4E99-8252-763FCC83E987}"/>
              </a:ext>
            </a:extLst>
          </p:cNvPr>
          <p:cNvSpPr/>
          <p:nvPr/>
        </p:nvSpPr>
        <p:spPr>
          <a:xfrm>
            <a:off x="0" y="0"/>
            <a:ext cx="12192000" cy="4433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Nossas considerações sobre os resumos devem ser completadas com a norma da ABNT (Associação Brasileira de Normas Técnicas) sobre o assunto – a NBR 6028/2002, que traz a regulamentação da elaboração de resumos em trabalhos como monografias, artigos, relatórios e teses. </a:t>
            </a:r>
          </a:p>
        </p:txBody>
      </p:sp>
    </p:spTree>
    <p:extLst>
      <p:ext uri="{BB962C8B-B14F-4D97-AF65-F5344CB8AC3E}">
        <p14:creationId xmlns:p14="http://schemas.microsoft.com/office/powerpoint/2010/main" val="1485854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A1930D8-5460-451F-B1A9-20CB1871CDAF}"/>
              </a:ext>
            </a:extLst>
          </p:cNvPr>
          <p:cNvSpPr/>
          <p:nvPr/>
        </p:nvSpPr>
        <p:spPr>
          <a:xfrm>
            <a:off x="0" y="0"/>
            <a:ext cx="12192000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De acordo com essa NBR, tais resumos devem ser redigidos em um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único parágrafo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vir acompanhado de palavras-chave e ter número de palavras definido em função do tipo de trabalho (até 500 palavras, nas teses, dissertações e relatórios; até 250 palavras, nas monografias e artigos; até 100 palavras nas notas e comunicações breves).</a:t>
            </a:r>
          </a:p>
        </p:txBody>
      </p:sp>
    </p:spTree>
    <p:extLst>
      <p:ext uri="{BB962C8B-B14F-4D97-AF65-F5344CB8AC3E}">
        <p14:creationId xmlns:p14="http://schemas.microsoft.com/office/powerpoint/2010/main" val="863079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44881620-E8E0-46A2-82F6-C48A90724D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66B16A-4861-4EF7-91C3-15A37B32F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 b="1">
                <a:solidFill>
                  <a:srgbClr val="FFFFFF"/>
                </a:solidFill>
              </a:rPr>
              <a:t>Resumo, resenha e paráfrase</a:t>
            </a:r>
          </a:p>
        </p:txBody>
      </p:sp>
    </p:spTree>
    <p:extLst>
      <p:ext uri="{BB962C8B-B14F-4D97-AF65-F5344CB8AC3E}">
        <p14:creationId xmlns:p14="http://schemas.microsoft.com/office/powerpoint/2010/main" val="428747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C5924AC-7931-45BE-851C-3217EEB69D53}"/>
              </a:ext>
            </a:extLst>
          </p:cNvPr>
          <p:cNvSpPr/>
          <p:nvPr/>
        </p:nvSpPr>
        <p:spPr>
          <a:xfrm>
            <a:off x="0" y="0"/>
            <a:ext cx="12192000" cy="4433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Ainda segundo a NBR 6028/2002, os resumos podem ser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informativos ou indicativos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Os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informativos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são aqueles que fornecem ao leitor informações suficientes para que o leitor conheça o fundamental, mesmo sem ler o texto citado; é mais completo, portanto. </a:t>
            </a:r>
          </a:p>
        </p:txBody>
      </p:sp>
    </p:spTree>
    <p:extLst>
      <p:ext uri="{BB962C8B-B14F-4D97-AF65-F5344CB8AC3E}">
        <p14:creationId xmlns:p14="http://schemas.microsoft.com/office/powerpoint/2010/main" val="1582691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0"/>
            <a:ext cx="12192000" cy="444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Já os resumos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indicativos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não fornecem pormenores, apenas prestam algumas informações sobre o texto-fonte – é o caso dos resumos utilizados para dar notícia de prospectos, produtos (industriais ou comerciais), catálogos, manuais.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3110566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B36424E-988A-446A-A6EC-6A33980FF598}"/>
              </a:ext>
            </a:extLst>
          </p:cNvPr>
          <p:cNvSpPr/>
          <p:nvPr/>
        </p:nvSpPr>
        <p:spPr>
          <a:xfrm>
            <a:off x="198783" y="0"/>
            <a:ext cx="11847443" cy="3694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Dica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Conheça o texto integral da NBR 6028/2002. Ele é muito importante, pois, como norma, deverá direcionar o desenvolvimento de suas atividades acadêmicas.</a:t>
            </a:r>
          </a:p>
        </p:txBody>
      </p:sp>
    </p:spTree>
    <p:extLst>
      <p:ext uri="{BB962C8B-B14F-4D97-AF65-F5344CB8AC3E}">
        <p14:creationId xmlns:p14="http://schemas.microsoft.com/office/powerpoint/2010/main" val="133594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5F3C8498-E49C-2F4D-A191-825DBE21C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251"/>
            <a:ext cx="12192000" cy="605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13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92A1E33-83E8-1141-B031-09BB3D13E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" y="0"/>
            <a:ext cx="114719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16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CCD6AD58-5C7A-CB4F-81A5-AA18B409E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251474"/>
            <a:ext cx="11226799" cy="435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99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B9FB7355-5B9B-BD43-8A0E-FE08DC37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756680"/>
            <a:ext cx="11226799" cy="333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54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A994C2B-675C-1446-B4A6-0A1B03BC2D36}"/>
              </a:ext>
            </a:extLst>
          </p:cNvPr>
          <p:cNvSpPr txBox="1"/>
          <p:nvPr/>
        </p:nvSpPr>
        <p:spPr>
          <a:xfrm>
            <a:off x="754380" y="0"/>
            <a:ext cx="11437620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Roteiro para avaliação do resumo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1. Iniciar contextualizando o resumo: autor (papel social), quando foi escrito, onde foi publicado, título da obra.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2. Respeitar a sequência do texto original, ordem em que o conteúdo aprece no texto.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3. Escrever em um único parágrafo.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4. Utilizar verbos que melhor traduzem a ação do autor do texto original ( evitar os verbos falar e dizer).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5. Sumarizar as informações principais.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6. Fazer referência ao autor do texto original (dar voz ao autor do texto).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658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A1328E55-72A1-FD41-A082-2500CB4ECD5D}"/>
              </a:ext>
            </a:extLst>
          </p:cNvPr>
          <p:cNvSpPr/>
          <p:nvPr/>
        </p:nvSpPr>
        <p:spPr>
          <a:xfrm>
            <a:off x="458628" y="273844"/>
            <a:ext cx="1148334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7. Usar palavras que se referem ao papel social do autor (além do próprio termo autor, de pronomes e do nome e sobrenome) o pesquisador, o articulista, o linguista etc.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8. Parafrasear as ideias do autor, não usar as mesmas palavras.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9. Evitar dar opinião sobre o texto original, e sobre os elementos do contexto de produção como autor do resumo.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10. Evitar repetição de palavras, usar conectivos adequados (dando coesão ao texto). </a:t>
            </a: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Linguagem adequada ao contexto de circulação do texto (formal).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11. Adequar o texto às regras da gramática normativa.     </a:t>
            </a:r>
          </a:p>
        </p:txBody>
      </p:sp>
    </p:spTree>
    <p:extLst>
      <p:ext uri="{BB962C8B-B14F-4D97-AF65-F5344CB8AC3E}">
        <p14:creationId xmlns:p14="http://schemas.microsoft.com/office/powerpoint/2010/main" val="25713698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964F103-A102-3143-A3FB-9083C49C7FD1}"/>
              </a:ext>
            </a:extLst>
          </p:cNvPr>
          <p:cNvSpPr txBox="1"/>
          <p:nvPr/>
        </p:nvSpPr>
        <p:spPr>
          <a:xfrm>
            <a:off x="720090" y="0"/>
            <a:ext cx="1138428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12. Escrita adequada segundo as convenções da LP.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13. Impessoalidade, objetividade ao sintetizar o conteúdo do texto original.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14. Clareza no modo como está escrito.</a:t>
            </a:r>
          </a:p>
          <a:p>
            <a:pPr algn="just"/>
            <a:endParaRPr lang="pt-BR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15. Outros critérios:</a:t>
            </a: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Cuidado com a interpretação livre em relação ao original;</a:t>
            </a: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Cuidado com os acréscimos de informações não presentes no original;</a:t>
            </a:r>
          </a:p>
          <a:p>
            <a:pPr algn="just"/>
            <a:r>
              <a:rPr lang="pt-BR" sz="2400" b="1">
                <a:latin typeface="Arial" panose="020B0604020202020204" pitchFamily="34" charset="0"/>
                <a:cs typeface="Arial" panose="020B0604020202020204" pitchFamily="34" charset="0"/>
              </a:rPr>
              <a:t>Cuidado com a compreensão equivocada de trechos do texto original. </a:t>
            </a:r>
          </a:p>
        </p:txBody>
      </p:sp>
    </p:spTree>
    <p:extLst>
      <p:ext uri="{BB962C8B-B14F-4D97-AF65-F5344CB8AC3E}">
        <p14:creationId xmlns:p14="http://schemas.microsoft.com/office/powerpoint/2010/main" val="1384094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AF4A83D-7729-44CD-BDD1-B80A074758F0}"/>
              </a:ext>
            </a:extLst>
          </p:cNvPr>
          <p:cNvSpPr/>
          <p:nvPr/>
        </p:nvSpPr>
        <p:spPr>
          <a:xfrm>
            <a:off x="-1" y="-1"/>
            <a:ext cx="12099235" cy="5910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Resumo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Todos nós certamente já vivemos alguma situação em que precisamos resumir algo: pode ter sido naquele dia em que você teve de contar a seus pais por onde você andou, chegando a casa só depois das três da manhã. Sua habilidade em resumir foi demonstrada, pois você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relatou 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essencial de suas ações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de seus percurso e permanência fora de casa. </a:t>
            </a:r>
          </a:p>
        </p:txBody>
      </p:sp>
    </p:spTree>
    <p:extLst>
      <p:ext uri="{BB962C8B-B14F-4D97-AF65-F5344CB8AC3E}">
        <p14:creationId xmlns:p14="http://schemas.microsoft.com/office/powerpoint/2010/main" val="413835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830E93F-489A-F942-B191-146AE2318C06}"/>
              </a:ext>
            </a:extLst>
          </p:cNvPr>
          <p:cNvSpPr txBox="1"/>
          <p:nvPr/>
        </p:nvSpPr>
        <p:spPr>
          <a:xfrm>
            <a:off x="742950" y="0"/>
            <a:ext cx="1144905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Referências bibliográficas</a:t>
            </a:r>
          </a:p>
          <a:p>
            <a:endParaRPr lang="pt-BR" sz="28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ABREU-TARDELLI, Lilia Santos. Produção de textos técnicos e acadêmicos. Disponível em: &lt;</a:t>
            </a:r>
            <a:r>
              <a:rPr lang="pt-BR" sz="2800" b="1" err="1"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BR" sz="2800" b="1" err="1">
                <a:latin typeface="Arial" panose="020B0604020202020204" pitchFamily="34" charset="0"/>
                <a:cs typeface="Arial" panose="020B0604020202020204" pitchFamily="34" charset="0"/>
              </a:rPr>
              <a:t>www.youtube.com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2800" b="1" err="1">
                <a:latin typeface="Arial" panose="020B0604020202020204" pitchFamily="34" charset="0"/>
                <a:cs typeface="Arial" panose="020B0604020202020204" pitchFamily="34" charset="0"/>
              </a:rPr>
              <a:t>watch?v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=OHbLaP6UfTw&gt;. Acesso em: 09 fev. 2021.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0096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50D6479-EF87-493A-B1B9-2135FB9E0346}"/>
              </a:ext>
            </a:extLst>
          </p:cNvPr>
          <p:cNvSpPr/>
          <p:nvPr/>
        </p:nvSpPr>
        <p:spPr>
          <a:xfrm>
            <a:off x="212035" y="92764"/>
            <a:ext cx="11979965" cy="692497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40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Resenha </a:t>
            </a:r>
          </a:p>
          <a:p>
            <a:pPr algn="just">
              <a:lnSpc>
                <a:spcPct val="150000"/>
              </a:lnSpc>
            </a:pPr>
            <a:r>
              <a:rPr lang="pt-BR" sz="3200" b="1" dirty="0">
                <a:latin typeface="Arial"/>
                <a:cs typeface="Arial"/>
              </a:rPr>
              <a:t>Denomina-se resenha o texto elaborado com a finalidade de prestar informações acerca de fatos ou de outros textos. </a:t>
            </a:r>
            <a:r>
              <a:rPr lang="pt-BR" sz="3200" b="1">
                <a:latin typeface="Arial"/>
                <a:cs typeface="Arial"/>
              </a:rPr>
              <a:t>Encontram-se, portanto: </a:t>
            </a: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Resenhas de fatos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que se reportam a referentes reais, tais como reuniões, eventos (jogos, atos públicos, reuniões etc.); e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Resenhas de textos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que se reportam a referentes textuais, como livros, artigos, filmes.</a:t>
            </a:r>
          </a:p>
        </p:txBody>
      </p:sp>
    </p:spTree>
    <p:extLst>
      <p:ext uri="{BB962C8B-B14F-4D97-AF65-F5344CB8AC3E}">
        <p14:creationId xmlns:p14="http://schemas.microsoft.com/office/powerpoint/2010/main" val="7034903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00F5BDC-298F-418B-AC5D-99D7CF3DB129}"/>
              </a:ext>
            </a:extLst>
          </p:cNvPr>
          <p:cNvSpPr/>
          <p:nvPr/>
        </p:nvSpPr>
        <p:spPr>
          <a:xfrm>
            <a:off x="145774" y="145774"/>
            <a:ext cx="12046225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As do tipo (1) são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resenhas descritivas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entre as quais estão as atas de reuniões e assembleias, os relatos (por exemplo, os acontecimentos, os acidentes), as descrições (de lugares, objetos, processos). Pode-se dizer que as resenhas do segundo tipo são textos que sintetizam e comentam outro texto. </a:t>
            </a:r>
          </a:p>
        </p:txBody>
      </p:sp>
    </p:spTree>
    <p:extLst>
      <p:ext uri="{BB962C8B-B14F-4D97-AF65-F5344CB8AC3E}">
        <p14:creationId xmlns:p14="http://schemas.microsoft.com/office/powerpoint/2010/main" val="4223989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D12C88C-F9D1-4C96-BC8F-93B40E591CE0}"/>
              </a:ext>
            </a:extLst>
          </p:cNvPr>
          <p:cNvSpPr/>
          <p:nvPr/>
        </p:nvSpPr>
        <p:spPr>
          <a:xfrm>
            <a:off x="0" y="0"/>
            <a:ext cx="12192000" cy="5910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âmbito acadêmico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emprega-se o termo “resenha” para designar um tipo de texto produzido por </a:t>
            </a:r>
            <a:r>
              <a:rPr lang="pt-BR" sz="3200" b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cientistas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e por </a:t>
            </a:r>
            <a:r>
              <a:rPr lang="pt-BR" sz="3200" b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estudantes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3200" b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costumam fazer resenha como parte do exercício de compreensão e de crítica de um texto; </a:t>
            </a:r>
            <a:r>
              <a:rPr lang="pt-BR" sz="3200" b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aqueles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têm por tarefa escrever resenhas de livros. Tais resenhas permitem fazer a seleção bibliográfica, parte das mais importantes na fundamentação dos trabalhos acadêmicos. </a:t>
            </a:r>
          </a:p>
        </p:txBody>
      </p:sp>
    </p:spTree>
    <p:extLst>
      <p:ext uri="{BB962C8B-B14F-4D97-AF65-F5344CB8AC3E}">
        <p14:creationId xmlns:p14="http://schemas.microsoft.com/office/powerpoint/2010/main" val="3282303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79DE456-186A-4836-BCD6-5B1028014BAA}"/>
              </a:ext>
            </a:extLst>
          </p:cNvPr>
          <p:cNvSpPr/>
          <p:nvPr/>
        </p:nvSpPr>
        <p:spPr>
          <a:xfrm>
            <a:off x="119270" y="0"/>
            <a:ext cx="12072730" cy="5910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Nesse caso, espera-se que uma resenha informe o leitor sobre o assunto tratado no livro, suas características especiais (se as tiver), o modo como o assunto é tratado, se é interessante e agradável, se o leitor deve possuir algum conhecimento prévio para lê-lo, se a organização do livro é boa, se terá utilidade para quem o ler, se tem vínculos com outros textos. </a:t>
            </a:r>
          </a:p>
        </p:txBody>
      </p:sp>
    </p:spTree>
    <p:extLst>
      <p:ext uri="{BB962C8B-B14F-4D97-AF65-F5344CB8AC3E}">
        <p14:creationId xmlns:p14="http://schemas.microsoft.com/office/powerpoint/2010/main" val="30369420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7547A32-F29C-4F19-85DC-EC4F75BE6089}"/>
              </a:ext>
            </a:extLst>
          </p:cNvPr>
          <p:cNvSpPr/>
          <p:nvPr/>
        </p:nvSpPr>
        <p:spPr>
          <a:xfrm>
            <a:off x="0" y="0"/>
            <a:ext cx="12192000" cy="444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É nesse sentido que se diz que uma resenha é crítica, não porque ela traz comentários irônicos ou mordazes. Nessa modalidade de resenha, o autor analisa o texto resenhado, comentando-o, apontando qualidades, falhas, filiações ideológicas etc. 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2385754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3AF9F98-4C01-4BED-BC82-70E51708C38D}"/>
              </a:ext>
            </a:extLst>
          </p:cNvPr>
          <p:cNvSpPr/>
          <p:nvPr/>
        </p:nvSpPr>
        <p:spPr>
          <a:xfrm>
            <a:off x="0" y="53009"/>
            <a:ext cx="12192000" cy="5910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Recomenda-se que os pontos mais importantes do texto resenhado estejam no início da resenha, que deve conter os seguintes dados: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título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(e subtítulo) do livro,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nome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(s) do(s) autor(es) ou do(s) organizador(es),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de publicação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número da edição 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(a partir da segunda),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editora, local da publicação, número de páginas, número de tabelas, figuras e fotos, preço da obra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95057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698E58A-BF4F-4DDD-A079-8C0D8478189F}"/>
              </a:ext>
            </a:extLst>
          </p:cNvPr>
          <p:cNvSpPr/>
          <p:nvPr/>
        </p:nvSpPr>
        <p:spPr>
          <a:xfrm>
            <a:off x="0" y="0"/>
            <a:ext cx="12191999" cy="5910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Mas não é só o texto-livro que pode ser resenhado. Por certo você já leu uma resenha que tem por objeto um game, um CD de sua banda preferida, um DVD recém-lançado, etc. Os diversos gêneros midiáticos têm produtos que originam resenhas críticas – é com base nelas que nos interessamos ou não pelo objeto, decidindo se vale ou não a pena comprá-lo ou fruí-lo. </a:t>
            </a:r>
          </a:p>
        </p:txBody>
      </p:sp>
    </p:spTree>
    <p:extLst>
      <p:ext uri="{BB962C8B-B14F-4D97-AF65-F5344CB8AC3E}">
        <p14:creationId xmlns:p14="http://schemas.microsoft.com/office/powerpoint/2010/main" val="16744872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66BB593-715D-4234-9252-E038D8900768}"/>
              </a:ext>
            </a:extLst>
          </p:cNvPr>
          <p:cNvSpPr/>
          <p:nvPr/>
        </p:nvSpPr>
        <p:spPr>
          <a:xfrm>
            <a:off x="0" y="0"/>
            <a:ext cx="12192000" cy="3694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Note que, para fazer uma resenha, você deve saber como fazer um resumo, visto que há uma substancial participação do resumo na apresentação do produto-texto ao leitor da resenha. Por isso você primeiramente aprendeu a compor resumos. </a:t>
            </a:r>
          </a:p>
        </p:txBody>
      </p:sp>
    </p:spTree>
    <p:extLst>
      <p:ext uri="{BB962C8B-B14F-4D97-AF65-F5344CB8AC3E}">
        <p14:creationId xmlns:p14="http://schemas.microsoft.com/office/powerpoint/2010/main" val="25668812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0411032-807E-4C7C-B525-C3E0819C52A8}"/>
              </a:ext>
            </a:extLst>
          </p:cNvPr>
          <p:cNvSpPr/>
          <p:nvPr/>
        </p:nvSpPr>
        <p:spPr>
          <a:xfrm>
            <a:off x="1" y="0"/>
            <a:ext cx="12192000" cy="3694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Vamos comentar, agora, um tipo de texto muito útil para a realização de atividades acadêmicas – a Ficha de leitura; também chamada de Ficha de Documentação Bibliográfica combina descrição e resumo. A parte descritiva contém:</a:t>
            </a:r>
          </a:p>
        </p:txBody>
      </p:sp>
    </p:spTree>
    <p:extLst>
      <p:ext uri="{BB962C8B-B14F-4D97-AF65-F5344CB8AC3E}">
        <p14:creationId xmlns:p14="http://schemas.microsoft.com/office/powerpoint/2010/main" val="1441225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A06F6BB-61C1-4D22-AF59-9823C353213F}"/>
              </a:ext>
            </a:extLst>
          </p:cNvPr>
          <p:cNvSpPr/>
          <p:nvPr/>
        </p:nvSpPr>
        <p:spPr>
          <a:xfrm>
            <a:off x="0" y="0"/>
            <a:ext cx="12192000" cy="59253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Você demonstrou habilidade em suprimir informações supérfluas, impertinentes ou indesejáveis,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focando-se no principal.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Na vida profissional, temos o desafio de resumir quando colocamos em uma ou duas folhas de papel as informações a nosso respeito, fazendo nosso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Curriculum Vitae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ou quando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apresentamos a um entrevistador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, relatando a ele nossas qualificações profissionais, dados pessoais e habilidades.</a:t>
            </a:r>
          </a:p>
        </p:txBody>
      </p:sp>
    </p:spTree>
    <p:extLst>
      <p:ext uri="{BB962C8B-B14F-4D97-AF65-F5344CB8AC3E}">
        <p14:creationId xmlns:p14="http://schemas.microsoft.com/office/powerpoint/2010/main" val="358573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A422A36-EDC3-4EA5-8A88-765F71C65130}"/>
              </a:ext>
            </a:extLst>
          </p:cNvPr>
          <p:cNvSpPr/>
          <p:nvPr/>
        </p:nvSpPr>
        <p:spPr>
          <a:xfrm>
            <a:off x="198783" y="145774"/>
            <a:ext cx="11993217" cy="6649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Título da obra ou artigo;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Nome do(s) autor(es);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Editor ou publicação e coleção (se for o caso);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Lugar e data de publicação;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Número de volumes e de páginas (quando for o caso);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Descrição sumária da estrutura (divisão em livros, capítulos) e;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Indicação de língua original (quando estrangeira) e nome do tradutor (em caso de tradução).</a:t>
            </a:r>
          </a:p>
        </p:txBody>
      </p:sp>
    </p:spTree>
    <p:extLst>
      <p:ext uri="{BB962C8B-B14F-4D97-AF65-F5344CB8AC3E}">
        <p14:creationId xmlns:p14="http://schemas.microsoft.com/office/powerpoint/2010/main" val="22607085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BC0EB88-7CEC-4A0B-88D3-29FC91B5B58A}"/>
              </a:ext>
            </a:extLst>
          </p:cNvPr>
          <p:cNvSpPr/>
          <p:nvPr/>
        </p:nvSpPr>
        <p:spPr>
          <a:xfrm>
            <a:off x="0" y="0"/>
            <a:ext cx="12192000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A parte </a:t>
            </a:r>
            <a:r>
              <a:rPr lang="pt-BR" sz="3200" b="1" err="1">
                <a:latin typeface="Arial" panose="020B0604020202020204" pitchFamily="34" charset="0"/>
                <a:cs typeface="Arial" panose="020B0604020202020204" pitchFamily="34" charset="0"/>
              </a:rPr>
              <a:t>resumitiva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é constituída de: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→ Indicação sumária do assunto tratado (conteúdo da obra);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Ponto de vista adotado pelo autor (tom, método, gênero);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Resumo expondo o essencial, de acordo com o plano geral do texto; 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→ Comentários pessoais ou observações, se necessário.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7126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925CCD3-5A5F-4A1A-BC70-76B43DB20C7F}"/>
              </a:ext>
            </a:extLst>
          </p:cNvPr>
          <p:cNvSpPr/>
          <p:nvPr/>
        </p:nvSpPr>
        <p:spPr>
          <a:xfrm>
            <a:off x="-1" y="119270"/>
            <a:ext cx="11993217" cy="5448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44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Paráfrase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Segundo o dicionário Houaiss Eletrônico, paráfrase é “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interpretação ou tradução em que o autor procura seguir mais o sentido do texto que a sua letra”, “interpretação, explicação ou nova apresentação de um texto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”. O termo vem do grego para-</a:t>
            </a:r>
            <a:r>
              <a:rPr lang="pt-BR" sz="3200" b="1" err="1">
                <a:latin typeface="Arial" panose="020B0604020202020204" pitchFamily="34" charset="0"/>
                <a:cs typeface="Arial" panose="020B0604020202020204" pitchFamily="34" charset="0"/>
              </a:rPr>
              <a:t>phrasis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(repetição de uma sentença). </a:t>
            </a:r>
          </a:p>
        </p:txBody>
      </p:sp>
    </p:spTree>
    <p:extLst>
      <p:ext uri="{BB962C8B-B14F-4D97-AF65-F5344CB8AC3E}">
        <p14:creationId xmlns:p14="http://schemas.microsoft.com/office/powerpoint/2010/main" val="31765611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186F95A-F380-4AE8-8130-AC8DBBB3149E}"/>
              </a:ext>
            </a:extLst>
          </p:cNvPr>
          <p:cNvSpPr/>
          <p:nvPr/>
        </p:nvSpPr>
        <p:spPr>
          <a:xfrm>
            <a:off x="0" y="0"/>
            <a:ext cx="12072730" cy="4433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Na Antiguidade clássica empregava-se a paráfrase para transpor em prosa um texto em verso, desenvolvendo-o ou abreviando-o. Hoje, a paráfrase é o desenvolvimento explicativo, interpretativo, de um texto.</a:t>
            </a:r>
          </a:p>
        </p:txBody>
      </p:sp>
    </p:spTree>
    <p:extLst>
      <p:ext uri="{BB962C8B-B14F-4D97-AF65-F5344CB8AC3E}">
        <p14:creationId xmlns:p14="http://schemas.microsoft.com/office/powerpoint/2010/main" val="27479410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749EACE-658D-49B3-80D1-79E2E0F26D5F}"/>
              </a:ext>
            </a:extLst>
          </p:cNvPr>
          <p:cNvSpPr/>
          <p:nvPr/>
        </p:nvSpPr>
        <p:spPr>
          <a:xfrm>
            <a:off x="0" y="145774"/>
            <a:ext cx="12046226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 termo é empregado para designar o desenvolvimento explicativo de um texto, de uma expressão ou de outra palavra. Pode-se considerar a paráfrase uma espécie de “tradução” dentro da própria língua – é, pois, um texto que esclarece o conteúdo de outro, conservando as informações essenciais do original. </a:t>
            </a:r>
          </a:p>
        </p:txBody>
      </p:sp>
    </p:spTree>
    <p:extLst>
      <p:ext uri="{BB962C8B-B14F-4D97-AF65-F5344CB8AC3E}">
        <p14:creationId xmlns:p14="http://schemas.microsoft.com/office/powerpoint/2010/main" val="2744542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E14E7FA-F68A-4C9F-94FB-7D6F05D459CE}"/>
              </a:ext>
            </a:extLst>
          </p:cNvPr>
          <p:cNvSpPr/>
          <p:nvPr/>
        </p:nvSpPr>
        <p:spPr>
          <a:xfrm>
            <a:off x="-1" y="0"/>
            <a:ext cx="12099235" cy="5171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Note que o conteúdo do texto parafraseado permanece. O que muda é apenas a forma, o modo de dizer – mudam as palavras, mas se preservam as informações do texto parafraseado. Reiterando: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paráfrase é citação do conteúdo do discurso alheio, mudando-se as palavras, o estilo (vocabulário e estrutura de frase). Observar que a paráfrase deve evidenciar o pleno entendimento do texto original.</a:t>
            </a:r>
          </a:p>
        </p:txBody>
      </p:sp>
    </p:spTree>
    <p:extLst>
      <p:ext uri="{BB962C8B-B14F-4D97-AF65-F5344CB8AC3E}">
        <p14:creationId xmlns:p14="http://schemas.microsoft.com/office/powerpoint/2010/main" val="22723387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195943"/>
            <a:ext cx="12192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 bibliográfica</a:t>
            </a:r>
          </a:p>
          <a:p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ANDRADE, M. L. O. Resenha. São Paulo: Paulistana, 2006. </a:t>
            </a:r>
          </a:p>
          <a:p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ASSOCIAÇÃO BRASILEIRA DE NORMAS TÉCNICAS. Resumos. NBR 6028/2002. Rio de Janeiro.</a:t>
            </a:r>
          </a:p>
          <a:p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GARCIA, O. M. Comunicação em prosa moderna. 18a ed. Rio de Janeiro: FGV, 2000. </a:t>
            </a:r>
          </a:p>
          <a:p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LEITE, M. Q. Resumo. São Paulo: Paulistana, 2006.</a:t>
            </a:r>
          </a:p>
        </p:txBody>
      </p:sp>
    </p:spTree>
    <p:extLst>
      <p:ext uri="{BB962C8B-B14F-4D97-AF65-F5344CB8AC3E}">
        <p14:creationId xmlns:p14="http://schemas.microsoft.com/office/powerpoint/2010/main" val="2871413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BF62268-CF9A-4692-8E12-2A5AAA538DBA}"/>
              </a:ext>
            </a:extLst>
          </p:cNvPr>
          <p:cNvSpPr/>
          <p:nvPr/>
        </p:nvSpPr>
        <p:spPr>
          <a:xfrm>
            <a:off x="0" y="0"/>
            <a:ext cx="120197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28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Então: sabemos ou não resumir? </a:t>
            </a:r>
          </a:p>
          <a:p>
            <a:pPr algn="just">
              <a:lnSpc>
                <a:spcPct val="150000"/>
              </a:lnSpc>
            </a:pP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Em sua forma escrita e quando tem por fonte (ou objeto) um texto, o resumo é parte componente de </a:t>
            </a:r>
            <a:r>
              <a:rPr lang="pt-BR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Relatórios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Pareceres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lang="pt-BR" sz="28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correspondência organizacional</a:t>
            </a:r>
            <a:r>
              <a:rPr lang="pt-BR" sz="2800" b="1">
                <a:latin typeface="Arial" panose="020B0604020202020204" pitchFamily="34" charset="0"/>
                <a:cs typeface="Arial" panose="020B0604020202020204" pitchFamily="34" charset="0"/>
              </a:rPr>
              <a:t>, bem como das atividades de estudo, nos cursos superiores. </a:t>
            </a:r>
          </a:p>
        </p:txBody>
      </p:sp>
    </p:spTree>
    <p:extLst>
      <p:ext uri="{BB962C8B-B14F-4D97-AF65-F5344CB8AC3E}">
        <p14:creationId xmlns:p14="http://schemas.microsoft.com/office/powerpoint/2010/main" val="241190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41B7079-A4C6-4092-B733-0859F71F0B85}"/>
              </a:ext>
            </a:extLst>
          </p:cNvPr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Vamos manter o foco na forma escrita do resumo, pois se trata de um método de estudo que aponta nossa maior ou menor capacidade de apreensão e compreensão de informações e conceitos. Os resumos se propõem apresentar com fidelidade às ideias ou aos fatos essenciais contidos num texto; as opiniões do autor do texto resumido são levadas em conta, devendo-se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evitar comentário 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ou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julgamento do texto-objeto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1602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127E105-8BE6-47CC-A762-BE34BA6B689C}"/>
              </a:ext>
            </a:extLst>
          </p:cNvPr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O resumo deve buscar o essencial e apresentá-lo com fidelidade.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 deve-se evitar, a todo custo, a reprodução de trechos do texto resumido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. Se o texto é narrativo, reduz-se ao essencial, o encadeamento de ações e relações entre personagens, expondo-se o esqueleto da intriga; se o texto é dissertativo, acompanha-se o desenvolvimento das ideias nele contidas.</a:t>
            </a:r>
          </a:p>
        </p:txBody>
      </p:sp>
    </p:spTree>
    <p:extLst>
      <p:ext uri="{BB962C8B-B14F-4D97-AF65-F5344CB8AC3E}">
        <p14:creationId xmlns:p14="http://schemas.microsoft.com/office/powerpoint/2010/main" val="382702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0EB494B-DB5C-47F8-99B8-4B2CE224A2B1}"/>
              </a:ext>
            </a:extLst>
          </p:cNvPr>
          <p:cNvSpPr/>
          <p:nvPr/>
        </p:nvSpPr>
        <p:spPr>
          <a:xfrm>
            <a:off x="119270" y="0"/>
            <a:ext cx="1207273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Há um aspecto subjetivo na atividade de resumir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: o leitor interage com o texto-fonte e seleciona aquilo que se mostrou mais importante; em outras palavras, a mente do leitor escolhe informações, com base em sua capacidade de apreensão e, até, em suas preferências. Pode-se dizer que aquilo de que nos lembramos ao final da leitura de um texto já é um resumo dele formatado por nós. </a:t>
            </a:r>
          </a:p>
        </p:txBody>
      </p:sp>
    </p:spTree>
    <p:extLst>
      <p:ext uri="{BB962C8B-B14F-4D97-AF65-F5344CB8AC3E}">
        <p14:creationId xmlns:p14="http://schemas.microsoft.com/office/powerpoint/2010/main" val="29765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15525B4-8CD6-46DF-9EFF-D4AFFEDF67E2}"/>
              </a:ext>
            </a:extLst>
          </p:cNvPr>
          <p:cNvSpPr/>
          <p:nvPr/>
        </p:nvSpPr>
        <p:spPr>
          <a:xfrm>
            <a:off x="0" y="0"/>
            <a:ext cx="121920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Quais estratégias podemos utilizar para produzir bons resumos?</a:t>
            </a:r>
          </a:p>
          <a:p>
            <a:pPr algn="just">
              <a:lnSpc>
                <a:spcPct val="150000"/>
              </a:lnSpc>
            </a:pPr>
            <a:endParaRPr lang="pt-BR" sz="3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Selecionar o essencial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. Essa estratégia consiste em fazer da leitura do texto-fonte uma operação de “limpeza” do que não interessa. </a:t>
            </a:r>
            <a:r>
              <a:rPr lang="pt-BR" sz="32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como se faz isso</a:t>
            </a:r>
            <a:r>
              <a:rPr lang="pt-BR" sz="3200" b="1">
                <a:latin typeface="Arial" panose="020B0604020202020204" pitchFamily="34" charset="0"/>
                <a:cs typeface="Arial" panose="020B0604020202020204" pitchFamily="34" charset="0"/>
              </a:rPr>
              <a:t>? Destacando as informações principais, tais como conceitos e exemplos, seja copiando-as ou sublinhando-as no texto-fonte.</a:t>
            </a:r>
          </a:p>
        </p:txBody>
      </p:sp>
    </p:spTree>
    <p:extLst>
      <p:ext uri="{BB962C8B-B14F-4D97-AF65-F5344CB8AC3E}">
        <p14:creationId xmlns:p14="http://schemas.microsoft.com/office/powerpoint/2010/main" val="114272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B7BB59410DAF249A19FAF38D3399AA5" ma:contentTypeVersion="2" ma:contentTypeDescription="Crie um novo documento." ma:contentTypeScope="" ma:versionID="7e2d38d639fc7c008d36fbe225de9cab">
  <xsd:schema xmlns:xsd="http://www.w3.org/2001/XMLSchema" xmlns:xs="http://www.w3.org/2001/XMLSchema" xmlns:p="http://schemas.microsoft.com/office/2006/metadata/properties" xmlns:ns2="3b334478-6a57-4fb9-a14e-ba0cdaa0f6e7" targetNamespace="http://schemas.microsoft.com/office/2006/metadata/properties" ma:root="true" ma:fieldsID="2b62daecde70a65be2041566e1107d79" ns2:_="">
    <xsd:import namespace="3b334478-6a57-4fb9-a14e-ba0cdaa0f6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334478-6a57-4fb9-a14e-ba0cdaa0f6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858495-FE36-450D-86DC-371B7F51BFA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F96301-723F-4373-B6A1-F00C29B0EE4A}">
  <ds:schemaRefs>
    <ds:schemaRef ds:uri="3b334478-6a57-4fb9-a14e-ba0cdaa0f6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8D2FA52-8AF0-4A00-8F94-2CD857DC7F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46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47" baseType="lpstr">
      <vt:lpstr>Tema do Office</vt:lpstr>
      <vt:lpstr>Tecnologia em Análise e Desenvolvimento de Sistemas</vt:lpstr>
      <vt:lpstr>Resumo, resenha e paráfrase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Resumo, resenha e paráfrase</dc:title>
  <dc:creator>prof Celio Aparecido Garcia Celio</dc:creator>
  <cp:revision>3</cp:revision>
  <dcterms:created xsi:type="dcterms:W3CDTF">2018-10-10T10:52:42Z</dcterms:created>
  <dcterms:modified xsi:type="dcterms:W3CDTF">2022-03-01T00:08:11Z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0x0101000B7BB59410DAF249A19FAF38D3399AA5</vt:lpwstr>
  </property>
</Properties>
</file>

<file path=docProps/thumbnail.jpeg>
</file>